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363" r:id="rId2"/>
    <p:sldId id="364" r:id="rId3"/>
    <p:sldId id="365" r:id="rId4"/>
    <p:sldId id="366" r:id="rId5"/>
    <p:sldId id="370" r:id="rId6"/>
    <p:sldId id="367" r:id="rId7"/>
    <p:sldId id="368" r:id="rId8"/>
    <p:sldId id="296" r:id="rId9"/>
  </p:sldIdLst>
  <p:sldSz cx="9144000" cy="6858000" type="screen4x3"/>
  <p:notesSz cx="6858000" cy="9926638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1626" autoAdjust="0"/>
  </p:normalViewPr>
  <p:slideViewPr>
    <p:cSldViewPr>
      <p:cViewPr>
        <p:scale>
          <a:sx n="80" d="100"/>
          <a:sy n="80" d="100"/>
        </p:scale>
        <p:origin x="-1378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9B3002-F00C-44C3-8D89-1E154C422794}" type="datetimeFigureOut">
              <a:rPr lang="el-GR" smtClean="0"/>
              <a:pPr/>
              <a:t>9/3/2018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714875"/>
            <a:ext cx="5486400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942816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BB1C42-D6E7-4809-A4BB-C045BA27540B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="" xmlns:p14="http://schemas.microsoft.com/office/powerpoint/2010/main" val="1120239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BE3B-47D7-4AAD-882C-41C552AFC0F0}" type="datetimeFigureOut">
              <a:rPr lang="el-GR" smtClean="0"/>
              <a:pPr/>
              <a:t>9/3/2018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C50795C-5C01-43BA-B11A-C6E254C6318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BE3B-47D7-4AAD-882C-41C552AFC0F0}" type="datetimeFigureOut">
              <a:rPr lang="el-GR" smtClean="0"/>
              <a:pPr/>
              <a:t>9/3/2018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795C-5C01-43BA-B11A-C6E254C63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BE3B-47D7-4AAD-882C-41C552AFC0F0}" type="datetimeFigureOut">
              <a:rPr lang="el-GR" smtClean="0"/>
              <a:pPr/>
              <a:t>9/3/2018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795C-5C01-43BA-B11A-C6E254C63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BE3B-47D7-4AAD-882C-41C552AFC0F0}" type="datetimeFigureOut">
              <a:rPr lang="el-GR" smtClean="0"/>
              <a:pPr/>
              <a:t>9/3/2018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795C-5C01-43BA-B11A-C6E254C6318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- Στρογγυλεμένο ορθογώνιο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BE3B-47D7-4AAD-882C-41C552AFC0F0}" type="datetimeFigureOut">
              <a:rPr lang="el-GR" smtClean="0"/>
              <a:pPr/>
              <a:t>9/3/2018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C50795C-5C01-43BA-B11A-C6E254C63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BE3B-47D7-4AAD-882C-41C552AFC0F0}" type="datetimeFigureOut">
              <a:rPr lang="el-GR" smtClean="0"/>
              <a:pPr/>
              <a:t>9/3/2018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795C-5C01-43BA-B11A-C6E254C6318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BE3B-47D7-4AAD-882C-41C552AFC0F0}" type="datetimeFigureOut">
              <a:rPr lang="el-GR" smtClean="0"/>
              <a:pPr/>
              <a:t>9/3/2018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795C-5C01-43BA-B11A-C6E254C6318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BE3B-47D7-4AAD-882C-41C552AFC0F0}" type="datetimeFigureOut">
              <a:rPr lang="el-GR" smtClean="0"/>
              <a:pPr/>
              <a:t>9/3/2018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795C-5C01-43BA-B11A-C6E254C63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BE3B-47D7-4AAD-882C-41C552AFC0F0}" type="datetimeFigureOut">
              <a:rPr lang="el-GR" smtClean="0"/>
              <a:pPr/>
              <a:t>9/3/2018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795C-5C01-43BA-B11A-C6E254C63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BE3B-47D7-4AAD-882C-41C552AFC0F0}" type="datetimeFigureOut">
              <a:rPr lang="el-GR" smtClean="0"/>
              <a:pPr/>
              <a:t>9/3/2018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0795C-5C01-43BA-B11A-C6E254C6318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8BE3B-47D7-4AAD-882C-41C552AFC0F0}" type="datetimeFigureOut">
              <a:rPr lang="el-GR" smtClean="0"/>
              <a:pPr/>
              <a:t>9/3/2018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C50795C-5C01-43BA-B11A-C6E254C6318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Ορθογώνιο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Ορθογώνιο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Ορθογώνιο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- Στρογγυλεμένο ορθογώνιο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28BE3B-47D7-4AAD-882C-41C552AFC0F0}" type="datetimeFigureOut">
              <a:rPr lang="el-GR" smtClean="0"/>
              <a:pPr/>
              <a:t>9/3/2018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C50795C-5C01-43BA-B11A-C6E254C6318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59632" y="3212976"/>
            <a:ext cx="6400800" cy="867544"/>
          </a:xfrm>
        </p:spPr>
        <p:txBody>
          <a:bodyPr>
            <a:normAutofit fontScale="70000" lnSpcReduction="20000"/>
          </a:bodyPr>
          <a:lstStyle/>
          <a:p>
            <a:pPr algn="ctr"/>
            <a:endParaRPr lang="el-GR" sz="2400" b="1" dirty="0" smtClean="0"/>
          </a:p>
          <a:p>
            <a:pPr algn="ctr"/>
            <a:r>
              <a:rPr lang="el-GR" sz="3500" b="1" dirty="0" smtClean="0"/>
              <a:t>Προβλήματα κατά την υποβολή αίτησης </a:t>
            </a:r>
            <a:endParaRPr lang="el-GR" sz="3500" b="1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 smtClean="0"/>
              <a:t>Εξωδικαστικός Μηχανισμός Ρύθμισης Οφειλών</a:t>
            </a:r>
            <a:endParaRPr lang="el-GR" b="1" dirty="0"/>
          </a:p>
        </p:txBody>
      </p:sp>
      <p:sp>
        <p:nvSpPr>
          <p:cNvPr id="4" name="3 - Ορθογώνιο"/>
          <p:cNvSpPr/>
          <p:nvPr/>
        </p:nvSpPr>
        <p:spPr>
          <a:xfrm>
            <a:off x="323528" y="476672"/>
            <a:ext cx="842493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Ειδική Γραμματεία Διαχείρισης Ιδιωτικού Χρέους</a:t>
            </a:r>
            <a:endParaRPr lang="el-GR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2 - Υπότιτλος"/>
          <p:cNvSpPr txBox="1">
            <a:spLocks/>
          </p:cNvSpPr>
          <p:nvPr/>
        </p:nvSpPr>
        <p:spPr>
          <a:xfrm>
            <a:off x="179512" y="4365104"/>
            <a:ext cx="8784976" cy="1587624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l-G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l-GR" sz="2400" b="1" dirty="0" smtClean="0">
                <a:solidFill>
                  <a:schemeClr val="tx2"/>
                </a:solidFill>
              </a:rPr>
              <a:t>Χαμηλού Π.</a:t>
            </a:r>
            <a:r>
              <a:rPr lang="el-GR" sz="3500" b="1" dirty="0" smtClean="0">
                <a:solidFill>
                  <a:schemeClr val="tx2"/>
                </a:solidFill>
              </a:rPr>
              <a:t>  </a:t>
            </a:r>
            <a:r>
              <a:rPr lang="el-GR" sz="2000" b="1" dirty="0" smtClean="0">
                <a:solidFill>
                  <a:schemeClr val="tx2"/>
                </a:solidFill>
              </a:rPr>
              <a:t>Προϊσταμένη Δ/</a:t>
            </a:r>
            <a:r>
              <a:rPr lang="el-GR" sz="2000" b="1" dirty="0" err="1" smtClean="0">
                <a:solidFill>
                  <a:schemeClr val="tx2"/>
                </a:solidFill>
              </a:rPr>
              <a:t>νσης </a:t>
            </a:r>
            <a:r>
              <a:rPr lang="el-GR" sz="2000" b="1" dirty="0" smtClean="0">
                <a:solidFill>
                  <a:schemeClr val="tx2"/>
                </a:solidFill>
              </a:rPr>
              <a:t>Ενημέρωσης – Υποστήριξης Δανειοληπτών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r>
              <a:rPr lang="el-GR" sz="2300" b="1" dirty="0" err="1">
                <a:solidFill>
                  <a:schemeClr val="tx2"/>
                </a:solidFill>
              </a:rPr>
              <a:t>Μαργιολάκη</a:t>
            </a:r>
            <a:r>
              <a:rPr lang="el-GR" sz="2300" b="1" dirty="0">
                <a:solidFill>
                  <a:schemeClr val="tx2"/>
                </a:solidFill>
              </a:rPr>
              <a:t> Ν</a:t>
            </a:r>
            <a:r>
              <a:rPr lang="el-GR" sz="2400" b="1" dirty="0">
                <a:solidFill>
                  <a:schemeClr val="tx2"/>
                </a:solidFill>
              </a:rPr>
              <a:t>. </a:t>
            </a:r>
            <a:r>
              <a:rPr lang="el-GR" sz="2000" b="1" dirty="0" smtClean="0">
                <a:solidFill>
                  <a:schemeClr val="tx2"/>
                </a:solidFill>
              </a:rPr>
              <a:t>Τμήμα επιχειρησιακής Υποστήριξης Εφαρμογών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None/>
              <a:tabLst/>
              <a:defRPr/>
            </a:pPr>
            <a:endParaRPr kumimoji="0" lang="el-GR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/>
          </a:bodyPr>
          <a:lstStyle/>
          <a:p>
            <a:r>
              <a:rPr lang="el-GR" sz="3200" dirty="0" smtClean="0"/>
              <a:t>Θεσμικό πλαίσιο και κριτήρια υπαγωγής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247650" y="1052736"/>
            <a:ext cx="8572500" cy="5551264"/>
          </a:xfrm>
        </p:spPr>
        <p:txBody>
          <a:bodyPr>
            <a:normAutofit/>
          </a:bodyPr>
          <a:lstStyle/>
          <a:p>
            <a:endParaRPr lang="el-GR" u="sng" dirty="0" smtClean="0"/>
          </a:p>
          <a:p>
            <a:r>
              <a:rPr lang="el-GR" u="sng" dirty="0" smtClean="0"/>
              <a:t>Επιλογή Θεσμικού πλαισίου</a:t>
            </a:r>
          </a:p>
          <a:p>
            <a:pPr lvl="1"/>
            <a:r>
              <a:rPr lang="el-GR" dirty="0" smtClean="0"/>
              <a:t>Δεν υπάρχει δυνατότητα επιλογής θεσμικού πλαισίου</a:t>
            </a:r>
          </a:p>
          <a:p>
            <a:endParaRPr lang="el-GR" u="sng" dirty="0" smtClean="0"/>
          </a:p>
          <a:p>
            <a:r>
              <a:rPr lang="el-GR" u="sng" dirty="0" smtClean="0"/>
              <a:t>Πτωχευτική Ικανότητα</a:t>
            </a:r>
            <a:endParaRPr lang="en-US" u="sng" dirty="0" smtClean="0"/>
          </a:p>
          <a:p>
            <a:pPr lvl="1"/>
            <a:r>
              <a:rPr lang="el-GR" dirty="0" smtClean="0">
                <a:latin typeface="Cambria" pitchFamily="18" charset="0"/>
              </a:rPr>
              <a:t>Η εκπλήρωση του κριτηρίου καθορίζει το θεσμικό πλαίσιο</a:t>
            </a:r>
            <a:r>
              <a:rPr lang="en-US" b="1" dirty="0" smtClean="0">
                <a:latin typeface="Cambria" pitchFamily="18" charset="0"/>
              </a:rPr>
              <a:t>	</a:t>
            </a:r>
            <a:endParaRPr lang="el-GR" u="sng" dirty="0" smtClean="0"/>
          </a:p>
          <a:p>
            <a:endParaRPr lang="el-GR" u="sng" dirty="0" smtClean="0"/>
          </a:p>
          <a:p>
            <a:r>
              <a:rPr lang="el-GR" u="sng" dirty="0" smtClean="0"/>
              <a:t>Απόρριψη λόγω μη εκπλήρωσης κριτηρίων</a:t>
            </a:r>
          </a:p>
          <a:p>
            <a:pPr lvl="1"/>
            <a:r>
              <a:rPr lang="el-GR" dirty="0" smtClean="0"/>
              <a:t>Επανάληψη της διαδικασίας από την αρχή</a:t>
            </a:r>
          </a:p>
          <a:p>
            <a:endParaRPr lang="el-GR" u="sng" dirty="0" smtClean="0"/>
          </a:p>
          <a:p>
            <a:pPr>
              <a:buNone/>
            </a:pPr>
            <a:endParaRPr lang="el-GR" dirty="0" smtClean="0"/>
          </a:p>
          <a:p>
            <a:endParaRPr lang="el-GR" sz="2200" dirty="0" smtClean="0"/>
          </a:p>
          <a:p>
            <a:endParaRPr lang="el-GR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/>
            </a:r>
            <a:br>
              <a:rPr lang="el-GR" dirty="0" smtClean="0"/>
            </a:br>
            <a:r>
              <a:rPr lang="el-GR" dirty="0" smtClean="0"/>
              <a:t> </a:t>
            </a:r>
            <a:r>
              <a:rPr lang="el-GR" dirty="0" err="1" smtClean="0"/>
              <a:t>Συνοφειλέτες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052736"/>
            <a:ext cx="7772400" cy="4967064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Είδος </a:t>
            </a:r>
            <a:r>
              <a:rPr lang="el-GR" dirty="0" err="1" smtClean="0"/>
              <a:t>Συνοφειλέτη</a:t>
            </a:r>
            <a:r>
              <a:rPr lang="el-GR" dirty="0" smtClean="0"/>
              <a:t> </a:t>
            </a:r>
          </a:p>
          <a:p>
            <a:pPr lvl="1"/>
            <a:r>
              <a:rPr lang="el-GR" u="sng" dirty="0" smtClean="0"/>
              <a:t>Ειδικός</a:t>
            </a:r>
            <a:r>
              <a:rPr lang="el-GR" dirty="0" smtClean="0"/>
              <a:t> (Δεν συνυποβάλει, ΕΤΕΑΝ, Δημόσιο)</a:t>
            </a:r>
          </a:p>
          <a:p>
            <a:pPr lvl="1"/>
            <a:r>
              <a:rPr lang="el-GR" u="sng" dirty="0" smtClean="0"/>
              <a:t>Υποχρεωτικός</a:t>
            </a:r>
            <a:r>
              <a:rPr lang="el-GR" dirty="0" smtClean="0"/>
              <a:t> (η μη </a:t>
            </a:r>
            <a:r>
              <a:rPr lang="el-GR" dirty="0" err="1" smtClean="0"/>
              <a:t>συνυποβολή</a:t>
            </a:r>
            <a:r>
              <a:rPr lang="el-GR" dirty="0" smtClean="0"/>
              <a:t> εμποδίζει την ολοκλήρωση της αίτησης)</a:t>
            </a:r>
          </a:p>
          <a:p>
            <a:pPr lvl="1"/>
            <a:r>
              <a:rPr lang="el-GR" u="sng" dirty="0" smtClean="0"/>
              <a:t>Προαιρετικός </a:t>
            </a:r>
            <a:r>
              <a:rPr lang="el-GR" dirty="0" smtClean="0"/>
              <a:t>(20 ημέρες μετά την αποστολή ενημέρωσης επιτρέπεται η υποβολή της αίτησης)</a:t>
            </a:r>
          </a:p>
          <a:p>
            <a:endParaRPr lang="el-GR" dirty="0" smtClean="0"/>
          </a:p>
          <a:p>
            <a:r>
              <a:rPr lang="el-GR" dirty="0" smtClean="0"/>
              <a:t>Επιπτώσεις από τη μη </a:t>
            </a:r>
            <a:r>
              <a:rPr lang="el-GR" dirty="0" err="1" smtClean="0"/>
              <a:t>συνυποβολή</a:t>
            </a:r>
            <a:r>
              <a:rPr lang="el-GR" dirty="0" smtClean="0"/>
              <a:t> </a:t>
            </a:r>
            <a:r>
              <a:rPr lang="el-GR" dirty="0" err="1" smtClean="0"/>
              <a:t>συνοφειλέτη</a:t>
            </a:r>
            <a:endParaRPr lang="el-GR" dirty="0" smtClean="0"/>
          </a:p>
          <a:p>
            <a:endParaRPr lang="el-GR" dirty="0" smtClean="0"/>
          </a:p>
          <a:p>
            <a:r>
              <a:rPr lang="el-GR" dirty="0" smtClean="0"/>
              <a:t>Συμπλήρωση από Συντονιστή μετά την υποβολή της αίτησης</a:t>
            </a:r>
          </a:p>
          <a:p>
            <a:endParaRPr lang="el-GR" dirty="0" smtClean="0"/>
          </a:p>
          <a:p>
            <a:r>
              <a:rPr lang="el-GR" dirty="0" err="1" smtClean="0"/>
              <a:t>Συνοφειλέτης</a:t>
            </a:r>
            <a:r>
              <a:rPr lang="el-GR" dirty="0" smtClean="0"/>
              <a:t> που έχει αποβιώσει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0609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Οφειλές - Πιστωτές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914400" y="1196752"/>
            <a:ext cx="7772400" cy="5328592"/>
          </a:xfrm>
        </p:spPr>
        <p:txBody>
          <a:bodyPr>
            <a:normAutofit/>
          </a:bodyPr>
          <a:lstStyle/>
          <a:p>
            <a:r>
              <a:rPr lang="el-GR" dirty="0" smtClean="0"/>
              <a:t>Δεν υπάρχει η δυνατότητα επιλογής οφειλών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Δεν υπάρχει η δυνατότητα διαγραφής οφειλών που έχουν ανακτηθεί ηλεκτρονικά</a:t>
            </a:r>
          </a:p>
          <a:p>
            <a:pPr marL="0" indent="0">
              <a:buNone/>
            </a:pPr>
            <a:endParaRPr lang="el-GR" dirty="0" smtClean="0"/>
          </a:p>
          <a:p>
            <a:r>
              <a:rPr lang="el-GR" dirty="0" smtClean="0"/>
              <a:t>Λάθος ημερομηνίας γέννησης οφειλής</a:t>
            </a:r>
          </a:p>
          <a:p>
            <a:endParaRPr lang="el-GR" dirty="0" smtClean="0"/>
          </a:p>
          <a:p>
            <a:r>
              <a:rPr lang="el-GR" dirty="0" smtClean="0"/>
              <a:t>Δεν υπάρχει η δυνατότητα επιλογής πιστωτών</a:t>
            </a:r>
          </a:p>
          <a:p>
            <a:r>
              <a:rPr lang="el-GR" dirty="0" smtClean="0"/>
              <a:t>Πιστωτές στο αρχείο των Τραπεζών</a:t>
            </a:r>
          </a:p>
          <a:p>
            <a:pPr lvl="1"/>
            <a:r>
              <a:rPr lang="el-GR" dirty="0" smtClean="0"/>
              <a:t>Δεν περιλαμβάνονται όλα τα τραπεζικά ιδρύματα στο αρχείο των τραπεζών</a:t>
            </a:r>
          </a:p>
          <a:p>
            <a:pPr lvl="1"/>
            <a:endParaRPr lang="el-GR" dirty="0" smtClean="0"/>
          </a:p>
          <a:p>
            <a:pPr lvl="1"/>
            <a:endParaRPr lang="el-GR" dirty="0"/>
          </a:p>
          <a:p>
            <a:pPr lvl="1"/>
            <a:endParaRPr lang="el-GR" dirty="0" smtClean="0"/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/>
              <a:t>Οφειλές - Πιστωτές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/>
              <a:t>Υπάρχει η δυνατότητα </a:t>
            </a:r>
            <a:r>
              <a:rPr lang="el-GR" dirty="0" smtClean="0"/>
              <a:t>:</a:t>
            </a:r>
            <a:endParaRPr lang="el-GR" dirty="0"/>
          </a:p>
          <a:p>
            <a:pPr lvl="1"/>
            <a:r>
              <a:rPr lang="el-GR" dirty="0"/>
              <a:t>συμπλήρωσης οφειλών σε θεσμικούς </a:t>
            </a:r>
            <a:r>
              <a:rPr lang="el-GR" dirty="0" smtClean="0"/>
              <a:t>πιστωτές</a:t>
            </a:r>
          </a:p>
          <a:p>
            <a:pPr marL="320040" lvl="1" indent="0">
              <a:buNone/>
            </a:pPr>
            <a:endParaRPr lang="el-GR" dirty="0" smtClean="0"/>
          </a:p>
          <a:p>
            <a:pPr lvl="1"/>
            <a:r>
              <a:rPr lang="el-GR" dirty="0"/>
              <a:t>ε</a:t>
            </a:r>
            <a:r>
              <a:rPr lang="el-GR" dirty="0" smtClean="0"/>
              <a:t>πιλογής χαρακτηρισμού μίας οφειλής ως ρυθμισμένης όταν συμπληρώνεται από τον οφειλέτη</a:t>
            </a:r>
          </a:p>
          <a:p>
            <a:pPr marL="320040" lvl="1" indent="0">
              <a:buNone/>
            </a:pPr>
            <a:endParaRPr lang="el-GR" dirty="0"/>
          </a:p>
          <a:p>
            <a:pPr lvl="1"/>
            <a:r>
              <a:rPr lang="el-GR" dirty="0"/>
              <a:t>καταχώρηση άποψης οφειλέτη σε οφειλές που ανακτήθηκαν </a:t>
            </a:r>
            <a:r>
              <a:rPr lang="el-GR" dirty="0" smtClean="0"/>
              <a:t>αυτόματα</a:t>
            </a:r>
          </a:p>
          <a:p>
            <a:pPr marL="320040" lvl="1" indent="0">
              <a:buNone/>
            </a:pPr>
            <a:endParaRPr lang="el-GR" dirty="0" smtClean="0"/>
          </a:p>
          <a:p>
            <a:pPr marL="320040" lvl="1" indent="0">
              <a:buNone/>
            </a:pPr>
            <a:endParaRPr lang="el-GR" dirty="0"/>
          </a:p>
          <a:p>
            <a:pPr marL="320040" lvl="1" indent="0">
              <a:buNone/>
            </a:pPr>
            <a:endParaRPr lang="el-GR" dirty="0" smtClean="0"/>
          </a:p>
          <a:p>
            <a:pPr marL="320040" lvl="1" indent="0">
              <a:buNone/>
            </a:pPr>
            <a:endParaRPr lang="el-GR" dirty="0" smtClean="0"/>
          </a:p>
          <a:p>
            <a:pPr lvl="1"/>
            <a:endParaRPr lang="el-GR" dirty="0"/>
          </a:p>
          <a:p>
            <a:endParaRPr lang="el-GR" dirty="0"/>
          </a:p>
        </p:txBody>
      </p:sp>
    </p:spTree>
    <p:extLst>
      <p:ext uri="{BB962C8B-B14F-4D97-AF65-F5344CB8AC3E}">
        <p14:creationId xmlns="" xmlns:p14="http://schemas.microsoft.com/office/powerpoint/2010/main" val="4159960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634082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Λάθη στα βασικά στοιχεία της αίτησης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Δεν υπάρχει επιστροφή σε προηγούμενα στάδια από το στάδιο 4</a:t>
            </a:r>
          </a:p>
          <a:p>
            <a:endParaRPr lang="el-GR" dirty="0" smtClean="0"/>
          </a:p>
          <a:p>
            <a:r>
              <a:rPr lang="el-GR" dirty="0" smtClean="0"/>
              <a:t>Πως διορθώνεται η λάθος κατηγορία βιβλίων</a:t>
            </a:r>
          </a:p>
          <a:p>
            <a:endParaRPr lang="el-GR" dirty="0" smtClean="0"/>
          </a:p>
          <a:p>
            <a:r>
              <a:rPr lang="el-GR" dirty="0" smtClean="0"/>
              <a:t>Λάθος σύνολο οφειλών</a:t>
            </a:r>
          </a:p>
          <a:p>
            <a:pPr lvl="1"/>
            <a:r>
              <a:rPr lang="el-GR" dirty="0" smtClean="0"/>
              <a:t>Διόρθωση κατά την υποβολή </a:t>
            </a:r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Ορθογώνιο"/>
          <p:cNvSpPr/>
          <p:nvPr/>
        </p:nvSpPr>
        <p:spPr>
          <a:xfrm>
            <a:off x="755576" y="3068960"/>
            <a:ext cx="76289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ocw-info@keyd.gov.gr</a:t>
            </a:r>
            <a:endParaRPr lang="el-GR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>
            <a:normAutofit/>
          </a:bodyPr>
          <a:lstStyle/>
          <a:p>
            <a:r>
              <a:rPr lang="el-GR" sz="2800" dirty="0" smtClean="0"/>
              <a:t>Υποστήριξη χρηστών ηλεκτρονικής πλατφόρμας</a:t>
            </a:r>
            <a:endParaRPr lang="el-GR" sz="2800" dirty="0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Ομάδα υποστήριξης εξωδικαστικού μηχανισμού ρύθμισης οφειλών</a:t>
            </a:r>
          </a:p>
          <a:p>
            <a:endParaRPr lang="el-GR" dirty="0" smtClean="0"/>
          </a:p>
          <a:p>
            <a:endParaRPr lang="el-G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59632" y="3573016"/>
            <a:ext cx="6696744" cy="1584176"/>
          </a:xfrm>
        </p:spPr>
        <p:txBody>
          <a:bodyPr>
            <a:normAutofit fontScale="32500" lnSpcReduction="20000"/>
          </a:bodyPr>
          <a:lstStyle/>
          <a:p>
            <a:pPr algn="ctr"/>
            <a:endParaRPr lang="el-GR" sz="2400" b="1" dirty="0" smtClean="0"/>
          </a:p>
          <a:p>
            <a:pPr algn="ctr"/>
            <a:r>
              <a:rPr lang="el-GR" sz="13500" b="1" dirty="0" smtClean="0"/>
              <a:t>Ευχαριστούμε πολύ για την προσοχή σας</a:t>
            </a:r>
            <a:endParaRPr lang="el-GR" sz="13500" b="1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b="1" dirty="0" smtClean="0"/>
              <a:t>Εξωδικαστικός Μηχανισμός Ρύθμισης Οφειλών</a:t>
            </a:r>
            <a:endParaRPr lang="el-GR" b="1" dirty="0"/>
          </a:p>
        </p:txBody>
      </p:sp>
      <p:sp>
        <p:nvSpPr>
          <p:cNvPr id="4" name="3 - Ορθογώνιο"/>
          <p:cNvSpPr/>
          <p:nvPr/>
        </p:nvSpPr>
        <p:spPr>
          <a:xfrm>
            <a:off x="323528" y="476672"/>
            <a:ext cx="8424936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Ειδική Γραμματεία Διαχείρισης Ιδιωτικού Χρέους</a:t>
            </a:r>
            <a:endParaRPr lang="el-GR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καιοσύνη">
  <a:themeElements>
    <a:clrScheme name="Δικαιοσύνη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Δικαιοσύνη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Δικαιοσύνη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2205</TotalTime>
  <Words>238</Words>
  <Application>Microsoft Office PowerPoint</Application>
  <PresentationFormat>Προβολή στην οθόνη (4:3)</PresentationFormat>
  <Paragraphs>69</Paragraphs>
  <Slides>8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Δικαιοσύνη</vt:lpstr>
      <vt:lpstr>Εξωδικαστικός Μηχανισμός Ρύθμισης Οφειλών</vt:lpstr>
      <vt:lpstr>Θεσμικό πλαίσιο και κριτήρια υπαγωγής</vt:lpstr>
      <vt:lpstr>   Συνοφειλέτες</vt:lpstr>
      <vt:lpstr>Οφειλές - Πιστωτές</vt:lpstr>
      <vt:lpstr>Οφειλές - Πιστωτές</vt:lpstr>
      <vt:lpstr>Λάθη στα βασικά στοιχεία της αίτησης</vt:lpstr>
      <vt:lpstr>Υποστήριξη χρηστών ηλεκτρονικής πλατφόρμας</vt:lpstr>
      <vt:lpstr>Εξωδικαστικός Μηχανισμός Ρύθμισης Οφειλών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Εξωδικαστικός Μηχανισμός Ρύθμισης Οφειλών Επιχειρήσεων</dc:title>
  <dc:creator>user</dc:creator>
  <cp:lastModifiedBy>c.kostoglou</cp:lastModifiedBy>
  <cp:revision>217</cp:revision>
  <dcterms:created xsi:type="dcterms:W3CDTF">2017-07-24T20:22:56Z</dcterms:created>
  <dcterms:modified xsi:type="dcterms:W3CDTF">2018-03-09T10:45:26Z</dcterms:modified>
</cp:coreProperties>
</file>